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2"/>
  </p:notesMasterIdLst>
  <p:sldIdLst>
    <p:sldId id="256" r:id="rId5"/>
    <p:sldId id="259" r:id="rId6"/>
    <p:sldId id="260" r:id="rId7"/>
    <p:sldId id="257" r:id="rId8"/>
    <p:sldId id="327" r:id="rId9"/>
    <p:sldId id="330" r:id="rId10"/>
    <p:sldId id="328" r:id="rId11"/>
    <p:sldId id="293" r:id="rId12"/>
    <p:sldId id="294" r:id="rId13"/>
    <p:sldId id="326" r:id="rId14"/>
    <p:sldId id="324" r:id="rId15"/>
    <p:sldId id="325" r:id="rId16"/>
    <p:sldId id="331" r:id="rId17"/>
    <p:sldId id="292" r:id="rId18"/>
    <p:sldId id="323" r:id="rId19"/>
    <p:sldId id="329" r:id="rId20"/>
    <p:sldId id="279" r:id="rId2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DM Sans" panose="020B0604020202020204" charset="0"/>
      <p:regular r:id="rId27"/>
      <p:bold r:id="rId28"/>
      <p:italic r:id="rId29"/>
      <p:boldItalic r:id="rId30"/>
    </p:embeddedFont>
    <p:embeddedFont>
      <p:font typeface="Passion One" panose="020B0604020202020204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40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9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8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Informe%20Gerencial%20entrega%202_LxEcoturismo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/>
              <a:t>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F7BF04-F36A-49A6-B654-40BB18356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22293"/>
              </p:ext>
            </p:extLst>
          </p:nvPr>
        </p:nvGraphicFramePr>
        <p:xfrm>
          <a:off x="1614587" y="591880"/>
          <a:ext cx="6829421" cy="3985260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1908926">
                  <a:extLst>
                    <a:ext uri="{9D8B030D-6E8A-4147-A177-3AD203B41FA5}">
                      <a16:colId xmlns:a16="http://schemas.microsoft.com/office/drawing/2014/main" val="3416271447"/>
                    </a:ext>
                  </a:extLst>
                </a:gridCol>
                <a:gridCol w="1873577">
                  <a:extLst>
                    <a:ext uri="{9D8B030D-6E8A-4147-A177-3AD203B41FA5}">
                      <a16:colId xmlns:a16="http://schemas.microsoft.com/office/drawing/2014/main" val="322098940"/>
                    </a:ext>
                  </a:extLst>
                </a:gridCol>
                <a:gridCol w="3046918">
                  <a:extLst>
                    <a:ext uri="{9D8B030D-6E8A-4147-A177-3AD203B41FA5}">
                      <a16:colId xmlns:a16="http://schemas.microsoft.com/office/drawing/2014/main" val="615457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Interfaces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 dirty="0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Operación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sym typeface="Passion One"/>
                        </a:rPr>
                        <a:t>Descripción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4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usuarios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Registrar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proveedores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crearProveedores</a:t>
                      </a:r>
                      <a:r>
                        <a:rPr lang="es-CO" sz="900" dirty="0">
                          <a:effectLst/>
                        </a:rPr>
                        <a:t>() </a:t>
                      </a:r>
                    </a:p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listarProveedores</a:t>
                      </a:r>
                      <a:r>
                        <a:rPr lang="es-CO" sz="900" dirty="0">
                          <a:effectLst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Registrar información de proveedores en el sistema.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los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autenticación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autenticarUsuario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Autenticación de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2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roles y permisos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obtenerPermisosPorRol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Consultar roles y permisos de usuarios.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0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registro de servicios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registrarServicioTuristico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transporte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hospedaje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actividades eco-turísticas por el proveedor en el sistema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2289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s-CO" sz="900" dirty="0">
                          <a:effectLst/>
                        </a:rPr>
                        <a:t>Interfaz consulta de planes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consultaPaquetes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 todos los planes eco-turísticos disponibles.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313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consultaActividades</a:t>
                      </a:r>
                      <a:r>
                        <a:rPr lang="es-CO" sz="900" dirty="0">
                          <a:effectLst/>
                        </a:rPr>
                        <a:t>(filtro) </a:t>
                      </a:r>
                    </a:p>
                    <a:p>
                      <a:pPr algn="ctr" rtl="0" fontAlgn="base"/>
                      <a:endParaRPr lang="es-CO" sz="105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planes eco-turísticos por los filtros indicados como parámetro.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5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cotización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crearCotizacion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Crear cotización de transporte, hospedaje y actividad eco-turística para el cliente.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5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notificación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enviarMailNotificación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Notificar al cliente por correo electrónico con la confirmación de la reserva del plan eco-turístico.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16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reserva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generarReserva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Crear reserva de transporte, hospedaje y actividad eco-turística.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9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6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32423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Desarrollo</a:t>
            </a:r>
            <a:endParaRPr lang="en-US"/>
          </a:p>
        </p:txBody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BB8032-4938-47B9-A17A-8EDEC736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26" y="184165"/>
            <a:ext cx="5554182" cy="48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 dirty="0"/>
              <a:t>Modelo de datos</a:t>
            </a:r>
            <a:endParaRPr lang="en-US" dirty="0"/>
          </a:p>
        </p:txBody>
      </p:sp>
      <p:pic>
        <p:nvPicPr>
          <p:cNvPr id="4" name="Imagen 3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C637A4D-4674-4D92-A1A6-638D9C6C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39" y="0"/>
            <a:ext cx="7153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5A973-2E83-4178-95F8-E592B5DF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2" y="1372669"/>
            <a:ext cx="5544866" cy="3002460"/>
          </a:xfrm>
          <a:prstGeom prst="rect">
            <a:avLst/>
          </a:prstGeom>
        </p:spPr>
      </p:pic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86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54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0.62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 action="ppaction://hlinkfile"/>
              </a:rPr>
              <a:t>Ver reporte gerencial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r>
              <a:rPr lang="es-ES" sz="6600" b="1" dirty="0"/>
              <a:t>Cotización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1015950"/>
            <a:ext cx="3742793" cy="3170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</a:rPr>
              <a:t>Alcance</a:t>
            </a: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Vistas</a:t>
            </a:r>
            <a:endParaRPr lang="es-ES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Historias de usuario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Clases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Componentes</a:t>
            </a:r>
          </a:p>
          <a:p>
            <a:pPr marL="1257300" lvl="2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Interfaces</a:t>
            </a:r>
            <a:endParaRPr lang="es-ES" sz="160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Desarrollo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Despliegue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>
                <a:latin typeface="Passion One"/>
                <a:sym typeface="Passion One"/>
              </a:rPr>
              <a:t>Reporte Gerencial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Demo Historia de Usuario Cotización</a:t>
            </a:r>
            <a:endParaRPr lang="es-ES" sz="2400" b="1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2FA886-74BC-4E29-A350-94F8918326B1}"/>
              </a:ext>
            </a:extLst>
          </p:cNvPr>
          <p:cNvSpPr txBox="1"/>
          <p:nvPr/>
        </p:nvSpPr>
        <p:spPr>
          <a:xfrm>
            <a:off x="1438766" y="970372"/>
            <a:ext cx="398046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300" dirty="0">
                <a:solidFill>
                  <a:schemeClr val="dk2"/>
                </a:solidFill>
                <a:latin typeface="DM Sans"/>
                <a:sym typeface="DM Sans"/>
              </a:rPr>
              <a:t>Desarrollar</a:t>
            </a:r>
            <a:r>
              <a:rPr lang="es-CO" sz="1600" dirty="0">
                <a:latin typeface="Arial Narrow"/>
                <a:cs typeface="Segoe UI"/>
              </a:rPr>
              <a:t> </a:t>
            </a:r>
            <a:r>
              <a:rPr lang="es-CO" sz="1300" dirty="0">
                <a:solidFill>
                  <a:schemeClr val="dk2"/>
                </a:solidFill>
                <a:latin typeface="DM Sans"/>
              </a:rPr>
              <a:t>un sistema web que permita a los usuarios realizar cotizaciones de actividades de ecoturismo colombiano de manera autogestionada. Esto implica las siguientes funcionalidades: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Buscador de actividades de ecoturismo (por ciudad o sitio turístico)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Integración con los proveedores de servicios de transporte y de hospedaje.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Permitir al usuario seleccionar el servicio de hospedaje y transporte  seleccionado para su plan turístico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Presentación de la cotización acorde al sitio turístico seleccionado.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Confirmación de la reserva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Notificación vía e-mail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  <a:p>
            <a:pPr algn="just"/>
            <a:r>
              <a:rPr lang="es-MX" sz="1100" dirty="0">
                <a:latin typeface="Segoe UI"/>
                <a:cs typeface="Segoe UI"/>
              </a:rPr>
              <a:t>* Se parte del supuesto que todos los planes parten desde la ciudad de Bogotá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FE2D3DB-8ADC-4779-BA77-A618479C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57" y="1286464"/>
            <a:ext cx="3603396" cy="22229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Vistas </a:t>
            </a:r>
            <a:endParaRPr lang="en-US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Proceso de negocio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18911D6-13D8-4539-963D-3123828C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54" y="1360715"/>
            <a:ext cx="7938346" cy="22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Historias de Usuario</a:t>
            </a:r>
          </a:p>
        </p:txBody>
      </p:sp>
      <p:pic>
        <p:nvPicPr>
          <p:cNvPr id="8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52BA5D0-D381-4B96-8A45-7F4300F8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22" y="1366"/>
            <a:ext cx="4653316" cy="5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/>
              <a:t>Diagrama de Clases</a:t>
            </a:r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F172AB9-EA8E-47E1-8591-5F144989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0" y="73441"/>
            <a:ext cx="6117195" cy="50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53E40-5EB0-43AE-98C5-530D7050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4" y="99758"/>
            <a:ext cx="7235454" cy="49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8882E7-2A1E-4883-8B58-6CDE9C481D21}">
  <ds:schemaRefs>
    <ds:schemaRef ds:uri="a03cf6cc-a91a-4b56-8556-3f542d6c4a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381</Words>
  <Application>Microsoft Office PowerPoint</Application>
  <PresentationFormat>Presentación en pantalla (16:9)</PresentationFormat>
  <Paragraphs>92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Passion One</vt:lpstr>
      <vt:lpstr>Permanent Marker</vt:lpstr>
      <vt:lpstr>Arial Narrow</vt:lpstr>
      <vt:lpstr>DM Sans</vt:lpstr>
      <vt:lpstr>Wingdings</vt:lpstr>
      <vt:lpstr>Arial</vt:lpstr>
      <vt:lpstr>Segoe UI</vt:lpstr>
      <vt:lpstr>Free Tour Company by Slidesgo</vt:lpstr>
      <vt:lpstr>LxEcoturismo</vt:lpstr>
      <vt:lpstr>Agenda</vt:lpstr>
      <vt:lpstr>Alcance</vt:lpstr>
      <vt:lpstr>Alcance</vt:lpstr>
      <vt:lpstr>Vistas </vt:lpstr>
      <vt:lpstr>Proceso de negocio</vt:lpstr>
      <vt:lpstr>Historias de Usuario</vt:lpstr>
      <vt:lpstr>Diagrama de Clases</vt:lpstr>
      <vt:lpstr>Diagrama de Componentes</vt:lpstr>
      <vt:lpstr>Interfaces</vt:lpstr>
      <vt:lpstr>Diagrama de Desarrollo</vt:lpstr>
      <vt:lpstr>Diagrama  de Despliegue</vt:lpstr>
      <vt:lpstr>Modelo de datos</vt:lpstr>
      <vt:lpstr>Reporte Gerencial</vt:lpstr>
      <vt:lpstr>Seguimiento al proyecto </vt:lpstr>
      <vt:lpstr>Demo! Cotización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Carlos Arturo Merchan Herrera</cp:lastModifiedBy>
  <cp:revision>24</cp:revision>
  <dcterms:modified xsi:type="dcterms:W3CDTF">2020-09-10T21:11:22Z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